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3" r:id="rId3"/>
    <p:sldId id="272" r:id="rId4"/>
    <p:sldId id="264" r:id="rId5"/>
    <p:sldId id="273" r:id="rId6"/>
    <p:sldId id="265" r:id="rId7"/>
    <p:sldId id="274" r:id="rId8"/>
    <p:sldId id="277" r:id="rId9"/>
    <p:sldId id="278" r:id="rId10"/>
    <p:sldId id="280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33"/>
    <a:srgbClr val="FF9999"/>
    <a:srgbClr val="66FF66"/>
    <a:srgbClr val="FC3030"/>
    <a:srgbClr val="FFFF66"/>
    <a:srgbClr val="99FF99"/>
    <a:srgbClr val="A51B1B"/>
    <a:srgbClr val="FF1B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4075" autoAdjust="0"/>
  </p:normalViewPr>
  <p:slideViewPr>
    <p:cSldViewPr snapToGrid="0">
      <p:cViewPr varScale="1">
        <p:scale>
          <a:sx n="70" d="100"/>
          <a:sy n="70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CB007-267C-43EF-9DC7-87E2293CD182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CDD98-E5AF-46D2-A17E-284793A5C1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9366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CDD98-E5AF-46D2-A17E-284793A5C16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0469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CDD98-E5AF-46D2-A17E-284793A5C16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133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CDD98-E5AF-46D2-A17E-284793A5C16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598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CDD98-E5AF-46D2-A17E-284793A5C162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179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515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8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10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440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635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81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23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69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1744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605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21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8AF23-493A-45AA-B553-15E9C5D44DDD}" type="datetimeFigureOut">
              <a:rPr lang="it-IT" smtClean="0"/>
              <a:t>10/07/2019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81954-0783-409D-8D8D-DF344D4891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67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-240" r="66683" b="-561"/>
          <a:stretch/>
        </p:blipFill>
        <p:spPr>
          <a:xfrm>
            <a:off x="382256" y="226153"/>
            <a:ext cx="1320346" cy="1516697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1825313" y="187480"/>
            <a:ext cx="993819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dirty="0">
                <a:latin typeface="+mj-lt"/>
              </a:rPr>
              <a:t>Università Politecnica </a:t>
            </a:r>
            <a:r>
              <a:rPr lang="it-IT" sz="5400" dirty="0" smtClean="0">
                <a:latin typeface="+mj-lt"/>
              </a:rPr>
              <a:t>delle Marche</a:t>
            </a:r>
          </a:p>
          <a:p>
            <a:pPr algn="ctr"/>
            <a:r>
              <a:rPr lang="it-IT" sz="28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Department</a:t>
            </a:r>
            <a:r>
              <a:rPr lang="it-IT" sz="2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of Life and </a:t>
            </a:r>
            <a:r>
              <a:rPr lang="it-IT" sz="28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Enviromental</a:t>
            </a:r>
            <a:r>
              <a:rPr lang="it-IT" sz="2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it-IT" sz="28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Sciences</a:t>
            </a:r>
            <a:endParaRPr lang="it-IT" sz="2800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it-IT" sz="2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Course of </a:t>
            </a:r>
            <a:r>
              <a:rPr lang="it-IT" sz="28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Biological</a:t>
            </a:r>
            <a:r>
              <a:rPr lang="it-IT" sz="2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it-IT" sz="28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Sciences</a:t>
            </a:r>
            <a:endParaRPr lang="it-IT" sz="2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001485" y="4776000"/>
            <a:ext cx="98827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>
                <a:latin typeface="+mj-lt"/>
                <a:cs typeface="Times New Roman" panose="02020603050405020304" pitchFamily="18" charset="0"/>
              </a:rPr>
              <a:t>Candidate:</a:t>
            </a:r>
            <a:r>
              <a:rPr lang="it-IT" sz="2200" dirty="0">
                <a:latin typeface="+mj-lt"/>
                <a:cs typeface="Times New Roman" panose="02020603050405020304" pitchFamily="18" charset="0"/>
              </a:rPr>
              <a:t>				</a:t>
            </a:r>
            <a:r>
              <a:rPr lang="it-IT" sz="2200" dirty="0" smtClean="0">
                <a:latin typeface="+mj-lt"/>
                <a:cs typeface="Times New Roman" panose="02020603050405020304" pitchFamily="18" charset="0"/>
              </a:rPr>
              <a:t>                                            Tutor:</a:t>
            </a:r>
          </a:p>
          <a:p>
            <a:r>
              <a:rPr lang="it-IT" sz="2000" b="1" dirty="0" smtClean="0">
                <a:latin typeface="+mj-lt"/>
                <a:cs typeface="Times New Roman" panose="02020603050405020304" pitchFamily="18" charset="0"/>
              </a:rPr>
              <a:t>Martina D’Ercole</a:t>
            </a:r>
            <a:r>
              <a:rPr lang="it-IT" sz="2000" b="1" dirty="0">
                <a:latin typeface="+mj-lt"/>
                <a:cs typeface="Times New Roman" panose="02020603050405020304" pitchFamily="18" charset="0"/>
              </a:rPr>
              <a:t>			</a:t>
            </a:r>
            <a:r>
              <a:rPr lang="it-IT" sz="2000" b="1" dirty="0" smtClean="0">
                <a:latin typeface="+mj-lt"/>
                <a:cs typeface="Times New Roman" panose="02020603050405020304" pitchFamily="18" charset="0"/>
              </a:rPr>
              <a:t>                              </a:t>
            </a:r>
            <a:r>
              <a:rPr lang="it-IT" sz="2000" b="1" dirty="0">
                <a:latin typeface="+mj-lt"/>
                <a:cs typeface="Times New Roman" panose="02020603050405020304" pitchFamily="18" charset="0"/>
              </a:rPr>
              <a:t>	</a:t>
            </a:r>
            <a:r>
              <a:rPr lang="it-IT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2200" b="1" dirty="0" smtClean="0">
                <a:latin typeface="+mj-lt"/>
                <a:cs typeface="Times New Roman" panose="02020603050405020304" pitchFamily="18" charset="0"/>
              </a:rPr>
              <a:t>                          Prof</a:t>
            </a:r>
            <a:r>
              <a:rPr lang="it-IT" sz="2200" b="1" dirty="0">
                <a:latin typeface="+mj-lt"/>
                <a:cs typeface="Times New Roman" panose="02020603050405020304" pitchFamily="18" charset="0"/>
              </a:rPr>
              <a:t>. Virgilio P. Carnielli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016303" y="5926578"/>
            <a:ext cx="41593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Academic</a:t>
            </a:r>
            <a:r>
              <a:rPr lang="it-IT" sz="22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it-IT" sz="2200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Y</a:t>
            </a:r>
            <a:r>
              <a:rPr lang="it-IT" sz="2200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ear</a:t>
            </a:r>
            <a:r>
              <a:rPr lang="it-IT" sz="22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2018/2019</a:t>
            </a:r>
            <a:endParaRPr lang="it-IT" sz="2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-1" y="2497129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UREA AS A </a:t>
            </a:r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MARKER OF AMINO ACID</a:t>
            </a:r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5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METABOLISM </a:t>
            </a:r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IN PRETERM INFANTS</a:t>
            </a:r>
            <a:endParaRPr lang="it-IT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1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magin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470" y="4766774"/>
            <a:ext cx="1193062" cy="1193062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297543" y="950583"/>
            <a:ext cx="1159691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cap="small" dirty="0" smtClean="0">
                <a:latin typeface="+mj-lt"/>
              </a:rPr>
              <a:t>AA </a:t>
            </a:r>
            <a:r>
              <a:rPr lang="en-US" sz="3200" dirty="0" smtClean="0">
                <a:latin typeface="+mj-lt"/>
              </a:rPr>
              <a:t>are essential compounds for fetal and neonatal growth.</a:t>
            </a:r>
            <a:endParaRPr lang="en-US" sz="3200" dirty="0">
              <a:latin typeface="+mj-lt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j-lt"/>
              </a:rPr>
              <a:t>Both current </a:t>
            </a:r>
            <a:r>
              <a:rPr lang="en-US" sz="3200" dirty="0">
                <a:latin typeface="+mj-lt"/>
              </a:rPr>
              <a:t>p</a:t>
            </a:r>
            <a:r>
              <a:rPr lang="en-US" sz="3200" dirty="0" smtClean="0">
                <a:latin typeface="+mj-lt"/>
              </a:rPr>
              <a:t>arenteral </a:t>
            </a:r>
            <a:r>
              <a:rPr lang="en-US" sz="3200" dirty="0">
                <a:latin typeface="+mj-lt"/>
              </a:rPr>
              <a:t>n</a:t>
            </a:r>
            <a:r>
              <a:rPr lang="en-US" sz="3200" dirty="0" smtClean="0">
                <a:latin typeface="+mj-lt"/>
              </a:rPr>
              <a:t>utrition and </a:t>
            </a:r>
            <a:r>
              <a:rPr lang="en-US" sz="3200" dirty="0">
                <a:latin typeface="+mj-lt"/>
              </a:rPr>
              <a:t>e</a:t>
            </a:r>
            <a:r>
              <a:rPr lang="en-US" sz="3200" dirty="0" smtClean="0">
                <a:latin typeface="+mj-lt"/>
              </a:rPr>
              <a:t>nteral </a:t>
            </a:r>
            <a:r>
              <a:rPr lang="en-US" sz="3200" dirty="0">
                <a:latin typeface="+mj-lt"/>
              </a:rPr>
              <a:t>n</a:t>
            </a:r>
            <a:r>
              <a:rPr lang="en-US" sz="3200" dirty="0" smtClean="0">
                <a:latin typeface="+mj-lt"/>
              </a:rPr>
              <a:t>utrition guidelines in newborns, suggest an AA administration from the </a:t>
            </a:r>
            <a:r>
              <a:rPr lang="en-US" sz="3200" dirty="0">
                <a:latin typeface="+mj-lt"/>
              </a:rPr>
              <a:t>first day </a:t>
            </a:r>
            <a:r>
              <a:rPr lang="en-US" sz="3200" dirty="0" smtClean="0">
                <a:latin typeface="+mj-lt"/>
              </a:rPr>
              <a:t>of life.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-205" y="-5368"/>
            <a:ext cx="412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latin typeface="+mj-lt"/>
              </a:rPr>
              <a:t>2</a:t>
            </a:r>
            <a:endParaRPr lang="it-IT" sz="3200" b="1" dirty="0">
              <a:latin typeface="+mj-lt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0" y="-2776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INTRODUCTION – Amino Acids (AA)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611775" y="4593460"/>
            <a:ext cx="1972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err="1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+mj-lt"/>
              </a:rPr>
              <a:t>P</a:t>
            </a:r>
            <a:r>
              <a:rPr lang="it-IT" sz="3600" b="1" dirty="0" err="1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+mj-lt"/>
              </a:rPr>
              <a:t>roteins</a:t>
            </a:r>
            <a:endParaRPr lang="it-IT" sz="3600" b="1" dirty="0">
              <a:ln w="1905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B0F0"/>
              </a:solidFill>
              <a:latin typeface="+mj-lt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139764" y="3771172"/>
            <a:ext cx="1979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66FF66"/>
                </a:solidFill>
                <a:latin typeface="+mj-lt"/>
              </a:rPr>
              <a:t>U</a:t>
            </a:r>
            <a:r>
              <a:rPr lang="it-IT" sz="36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66FF66"/>
                </a:solidFill>
                <a:latin typeface="+mj-lt"/>
              </a:rPr>
              <a:t>rea</a:t>
            </a:r>
            <a:endParaRPr lang="it-IT" sz="36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rgbClr val="66FF66"/>
              </a:solidFill>
              <a:latin typeface="+mj-lt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670938" y="5923997"/>
            <a:ext cx="184331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3200" b="1" dirty="0" err="1" smtClean="0">
                <a:ln w="9525">
                  <a:solidFill>
                    <a:schemeClr val="tx1"/>
                  </a:solidFill>
                </a:ln>
                <a:latin typeface="+mj-lt"/>
              </a:rPr>
              <a:t>Diet</a:t>
            </a:r>
            <a:endParaRPr lang="it-IT" sz="3200" b="1" dirty="0">
              <a:ln w="9525">
                <a:solidFill>
                  <a:schemeClr val="tx1"/>
                </a:solidFill>
              </a:ln>
              <a:latin typeface="+mj-lt"/>
            </a:endParaRPr>
          </a:p>
        </p:txBody>
      </p:sp>
      <p:sp>
        <p:nvSpPr>
          <p:cNvPr id="26" name="Triangolo isoscele 25"/>
          <p:cNvSpPr/>
          <p:nvPr/>
        </p:nvSpPr>
        <p:spPr>
          <a:xfrm>
            <a:off x="5564570" y="5037269"/>
            <a:ext cx="1062861" cy="998964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cxnSp>
        <p:nvCxnSpPr>
          <p:cNvPr id="28" name="Connettore 1 27"/>
          <p:cNvCxnSpPr/>
          <p:nvPr/>
        </p:nvCxnSpPr>
        <p:spPr>
          <a:xfrm flipV="1">
            <a:off x="3001705" y="4479767"/>
            <a:ext cx="6127765" cy="887105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5776962" y="5451458"/>
            <a:ext cx="1378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3200" b="1">
                <a:ln w="9525">
                  <a:solidFill>
                    <a:schemeClr val="tx1"/>
                  </a:solidFill>
                </a:ln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it-IT" dirty="0"/>
              <a:t>AA</a:t>
            </a:r>
          </a:p>
        </p:txBody>
      </p:sp>
      <p:pic>
        <p:nvPicPr>
          <p:cNvPr id="9219" name="Picture 3" descr="Risultati immagini per ur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100" y="4034616"/>
            <a:ext cx="1254220" cy="79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88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-205" y="-5368"/>
            <a:ext cx="412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+mj-lt"/>
              </a:rPr>
              <a:t>3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0" y="-2776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INTRODUCTION </a:t>
            </a:r>
            <a:r>
              <a:rPr lang="en-US" altLang="it-IT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– </a:t>
            </a:r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Physical Activity (PA)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5841134" y="1104888"/>
            <a:ext cx="6350877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j-lt"/>
              </a:rPr>
              <a:t>In adults, combined </a:t>
            </a:r>
            <a:r>
              <a:rPr lang="en-US" sz="3200" dirty="0">
                <a:latin typeface="+mj-lt"/>
              </a:rPr>
              <a:t>p</a:t>
            </a:r>
            <a:r>
              <a:rPr lang="en-US" sz="3200" dirty="0" smtClean="0">
                <a:latin typeface="+mj-lt"/>
              </a:rPr>
              <a:t>hysical </a:t>
            </a:r>
            <a:r>
              <a:rPr lang="en-US" sz="3200" dirty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ctivity and high AA intakes have been associated with a good fitness. 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j-lt"/>
              </a:rPr>
              <a:t>Few data are now available on infants about high AA intake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smtClean="0">
                <a:latin typeface="+mj-lt"/>
              </a:rPr>
              <a:t>and </a:t>
            </a:r>
            <a:r>
              <a:rPr lang="en-US" sz="3200" dirty="0">
                <a:latin typeface="+mj-lt"/>
              </a:rPr>
              <a:t>p</a:t>
            </a:r>
            <a:r>
              <a:rPr lang="en-US" sz="3200" dirty="0" smtClean="0">
                <a:latin typeface="+mj-lt"/>
              </a:rPr>
              <a:t>hysical </a:t>
            </a:r>
            <a:r>
              <a:rPr lang="en-US" sz="3200" dirty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ctivity.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737" y="2511189"/>
            <a:ext cx="2566366" cy="170924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b="8060"/>
          <a:stretch/>
        </p:blipFill>
        <p:spPr>
          <a:xfrm>
            <a:off x="130629" y="1053739"/>
            <a:ext cx="2502587" cy="372297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/>
          <a:srcRect l="51433" t="5495" r="3592" b="54030"/>
          <a:stretch/>
        </p:blipFill>
        <p:spPr>
          <a:xfrm>
            <a:off x="3684895" y="4585648"/>
            <a:ext cx="1243514" cy="111911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l="8474" t="5373" r="49337" b="55423"/>
          <a:stretch/>
        </p:blipFill>
        <p:spPr>
          <a:xfrm>
            <a:off x="1077665" y="4633375"/>
            <a:ext cx="1152964" cy="107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6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451915"/>
            <a:ext cx="121919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latin typeface="+mj-lt"/>
              </a:rPr>
              <a:t>O</a:t>
            </a:r>
            <a:r>
              <a:rPr lang="en-US" sz="3200" b="1" dirty="0" smtClean="0">
                <a:latin typeface="+mj-lt"/>
              </a:rPr>
              <a:t>bjective 1</a:t>
            </a:r>
            <a:r>
              <a:rPr lang="en-US" sz="3200" dirty="0" smtClean="0">
                <a:latin typeface="+mj-lt"/>
              </a:rPr>
              <a:t>: to </a:t>
            </a:r>
            <a:r>
              <a:rPr lang="en-US" sz="3200" dirty="0">
                <a:latin typeface="+mj-lt"/>
              </a:rPr>
              <a:t>establish the impact of physical activity on </a:t>
            </a:r>
            <a:r>
              <a:rPr lang="en-US" sz="3200" dirty="0" smtClean="0">
                <a:latin typeface="+mj-lt"/>
              </a:rPr>
              <a:t>growth </a:t>
            </a:r>
            <a:r>
              <a:rPr lang="en-US" sz="3200" dirty="0">
                <a:latin typeface="+mj-lt"/>
              </a:rPr>
              <a:t>in newborns </a:t>
            </a:r>
            <a:r>
              <a:rPr lang="en-US" sz="3200" dirty="0" smtClean="0">
                <a:latin typeface="+mj-lt"/>
              </a:rPr>
              <a:t>who received </a:t>
            </a:r>
            <a:r>
              <a:rPr lang="en-US" sz="3200" dirty="0">
                <a:latin typeface="+mj-lt"/>
              </a:rPr>
              <a:t>high or </a:t>
            </a:r>
            <a:r>
              <a:rPr lang="en-US" sz="3200" dirty="0" smtClean="0">
                <a:latin typeface="+mj-lt"/>
              </a:rPr>
              <a:t>standard AA intakes</a:t>
            </a:r>
          </a:p>
          <a:p>
            <a:pPr algn="ctr">
              <a:lnSpc>
                <a:spcPct val="150000"/>
              </a:lnSpc>
            </a:pPr>
            <a:endParaRPr lang="en-US" sz="3200" dirty="0" smtClean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smtClean="0">
                <a:latin typeface="+mj-lt"/>
              </a:rPr>
              <a:t>Objective 2</a:t>
            </a:r>
            <a:r>
              <a:rPr lang="en-US" sz="3200" dirty="0" smtClean="0">
                <a:latin typeface="+mj-lt"/>
              </a:rPr>
              <a:t>: to </a:t>
            </a:r>
            <a:r>
              <a:rPr lang="en-US" sz="3200" dirty="0">
                <a:latin typeface="+mj-lt"/>
              </a:rPr>
              <a:t>assess </a:t>
            </a:r>
            <a:r>
              <a:rPr lang="en-US" sz="3200" dirty="0" smtClean="0">
                <a:latin typeface="+mj-lt"/>
              </a:rPr>
              <a:t>differences </a:t>
            </a:r>
            <a:r>
              <a:rPr lang="en-US" sz="3200" dirty="0">
                <a:latin typeface="+mj-lt"/>
              </a:rPr>
              <a:t>in terms of </a:t>
            </a:r>
            <a:r>
              <a:rPr lang="en-US" sz="3200" dirty="0" smtClean="0">
                <a:latin typeface="+mj-lt"/>
              </a:rPr>
              <a:t>blood </a:t>
            </a:r>
            <a:r>
              <a:rPr lang="en-US" sz="3200" dirty="0">
                <a:latin typeface="+mj-lt"/>
              </a:rPr>
              <a:t>and urinary </a:t>
            </a:r>
            <a:r>
              <a:rPr lang="en-US" sz="3200" dirty="0" smtClean="0">
                <a:latin typeface="+mj-lt"/>
              </a:rPr>
              <a:t>urea between </a:t>
            </a:r>
            <a:r>
              <a:rPr lang="en-US" sz="3200" dirty="0">
                <a:latin typeface="+mj-lt"/>
              </a:rPr>
              <a:t>infants who received high </a:t>
            </a:r>
            <a:r>
              <a:rPr lang="en-US" sz="3200" dirty="0" smtClean="0">
                <a:latin typeface="+mj-lt"/>
              </a:rPr>
              <a:t>or standard AA </a:t>
            </a:r>
            <a:r>
              <a:rPr lang="en-US" sz="3200" dirty="0">
                <a:latin typeface="+mj-lt"/>
              </a:rPr>
              <a:t>intakes </a:t>
            </a:r>
            <a:r>
              <a:rPr lang="en-US" sz="3200" dirty="0" smtClean="0">
                <a:latin typeface="+mj-lt"/>
              </a:rPr>
              <a:t>with or </a:t>
            </a:r>
            <a:r>
              <a:rPr lang="en-US" sz="3200" smtClean="0">
                <a:latin typeface="+mj-lt"/>
              </a:rPr>
              <a:t>without physical activity.</a:t>
            </a:r>
            <a:endParaRPr lang="it-IT" sz="3200" dirty="0">
              <a:latin typeface="+mj-lt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170" y="0"/>
            <a:ext cx="1668151" cy="1421018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0" y="28121"/>
            <a:ext cx="605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4</a:t>
            </a:r>
            <a:endParaRPr lang="it-IT" sz="3200" dirty="0"/>
          </a:p>
        </p:txBody>
      </p:sp>
      <p:sp>
        <p:nvSpPr>
          <p:cNvPr id="13" name="Rettangolo 12"/>
          <p:cNvSpPr/>
          <p:nvPr/>
        </p:nvSpPr>
        <p:spPr>
          <a:xfrm>
            <a:off x="0" y="-2776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AIMs OF THE STUDY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38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0" y="-2776"/>
            <a:ext cx="446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latin typeface="+mj-lt"/>
              </a:rPr>
              <a:t>5</a:t>
            </a:r>
            <a:endParaRPr lang="it-IT" sz="3200" b="1" dirty="0">
              <a:latin typeface="+mj-lt"/>
            </a:endParaRPr>
          </a:p>
        </p:txBody>
      </p:sp>
      <p:graphicFrame>
        <p:nvGraphicFramePr>
          <p:cNvPr id="17" name="Tabel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748092"/>
              </p:ext>
            </p:extLst>
          </p:nvPr>
        </p:nvGraphicFramePr>
        <p:xfrm>
          <a:off x="257576" y="933805"/>
          <a:ext cx="11738806" cy="300889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8694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69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96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latin typeface="+mj-lt"/>
                        </a:rPr>
                        <a:t>INCLUSION</a:t>
                      </a:r>
                      <a:r>
                        <a:rPr lang="it-IT" sz="2000" baseline="0" dirty="0" smtClean="0">
                          <a:latin typeface="+mj-lt"/>
                        </a:rPr>
                        <a:t> CRITERIA</a:t>
                      </a:r>
                      <a:endParaRPr lang="it-IT" sz="20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latin typeface="+mj-lt"/>
                        </a:rPr>
                        <a:t>EXCLUSION CRITERIA</a:t>
                      </a:r>
                      <a:endParaRPr lang="it-IT" sz="20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Gestational age at birth between 24 and 31 weeks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Inability to start physical activity within 10 days of life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Beginning of parenteral and / or enteral nutrition within 24 hours of life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Death within 36 weeks</a:t>
                      </a:r>
                      <a:r>
                        <a:rPr lang="en-US" sz="2000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PMA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it-IT" sz="20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Absence of congenital malformations</a:t>
                      </a:r>
                      <a:endParaRPr lang="it-IT" sz="20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Development of necrotizing enterocolitis (NEC)</a:t>
                      </a:r>
                      <a:endParaRPr lang="it-IT" sz="20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it-IT" sz="20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257576" y="-2776"/>
            <a:ext cx="119344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MATERIAL AND METHODS – Patients And Time Point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grpSp>
        <p:nvGrpSpPr>
          <p:cNvPr id="46" name="Gruppo 45"/>
          <p:cNvGrpSpPr/>
          <p:nvPr/>
        </p:nvGrpSpPr>
        <p:grpSpPr>
          <a:xfrm>
            <a:off x="655092" y="4279518"/>
            <a:ext cx="11054686" cy="444360"/>
            <a:chOff x="1444388" y="5452909"/>
            <a:chExt cx="8537812" cy="444360"/>
          </a:xfrm>
        </p:grpSpPr>
        <p:grpSp>
          <p:nvGrpSpPr>
            <p:cNvPr id="42" name="Gruppo 41"/>
            <p:cNvGrpSpPr/>
            <p:nvPr/>
          </p:nvGrpSpPr>
          <p:grpSpPr>
            <a:xfrm>
              <a:off x="1444388" y="5452909"/>
              <a:ext cx="8537812" cy="440863"/>
              <a:chOff x="1444387" y="5545544"/>
              <a:chExt cx="8537812" cy="440863"/>
            </a:xfrm>
          </p:grpSpPr>
          <p:sp>
            <p:nvSpPr>
              <p:cNvPr id="13" name="Rettangolo 12"/>
              <p:cNvSpPr/>
              <p:nvPr/>
            </p:nvSpPr>
            <p:spPr>
              <a:xfrm>
                <a:off x="3125336" y="5545544"/>
                <a:ext cx="6856863" cy="439001"/>
              </a:xfrm>
              <a:prstGeom prst="rect">
                <a:avLst/>
              </a:prstGeom>
              <a:gradFill flip="none" rotWithShape="1">
                <a:gsLst>
                  <a:gs pos="0">
                    <a:srgbClr val="FF9999"/>
                  </a:gs>
                  <a:gs pos="50000">
                    <a:srgbClr val="FFFF66"/>
                  </a:gs>
                  <a:gs pos="100000">
                    <a:srgbClr val="99FF99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noFill/>
                </a:endParaRPr>
              </a:p>
            </p:txBody>
          </p:sp>
          <p:sp>
            <p:nvSpPr>
              <p:cNvPr id="41" name="Rettangolo 40"/>
              <p:cNvSpPr/>
              <p:nvPr/>
            </p:nvSpPr>
            <p:spPr>
              <a:xfrm flipH="1">
                <a:off x="1444387" y="5545545"/>
                <a:ext cx="1680948" cy="440862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  <a:gs pos="100000">
                    <a:srgbClr val="99FF99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noFill/>
                </a:endParaRPr>
              </a:p>
            </p:txBody>
          </p:sp>
        </p:grpSp>
        <p:sp>
          <p:nvSpPr>
            <p:cNvPr id="7" name="CasellaDiTesto 6"/>
            <p:cNvSpPr txBox="1"/>
            <p:nvPr/>
          </p:nvSpPr>
          <p:spPr>
            <a:xfrm>
              <a:off x="1885967" y="5472354"/>
              <a:ext cx="914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 smtClean="0">
                  <a:latin typeface="+mj-lt"/>
                </a:rPr>
                <a:t>Birth                                                                                        </a:t>
              </a:r>
              <a:endParaRPr lang="it-IT" sz="2000" b="1" dirty="0">
                <a:latin typeface="+mj-lt"/>
              </a:endParaRPr>
            </a:p>
          </p:txBody>
        </p:sp>
        <p:sp>
          <p:nvSpPr>
            <p:cNvPr id="43" name="Rettangolo 42"/>
            <p:cNvSpPr/>
            <p:nvPr/>
          </p:nvSpPr>
          <p:spPr>
            <a:xfrm>
              <a:off x="8721928" y="5497159"/>
              <a:ext cx="6623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b="1" dirty="0">
                  <a:latin typeface="+mj-lt"/>
                </a:rPr>
                <a:t>36W</a:t>
              </a:r>
              <a:endParaRPr lang="it-IT" sz="2000" b="1" dirty="0"/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6195740" y="5483687"/>
              <a:ext cx="6623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b="1" dirty="0">
                  <a:latin typeface="+mj-lt"/>
                </a:rPr>
                <a:t>34W</a:t>
              </a:r>
              <a:endParaRPr lang="it-IT" sz="2000" b="1" dirty="0"/>
            </a:p>
          </p:txBody>
        </p:sp>
        <p:sp>
          <p:nvSpPr>
            <p:cNvPr id="45" name="Rettangolo 44"/>
            <p:cNvSpPr/>
            <p:nvPr/>
          </p:nvSpPr>
          <p:spPr>
            <a:xfrm>
              <a:off x="3681887" y="5497159"/>
              <a:ext cx="7200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b="1" dirty="0">
                  <a:latin typeface="+mj-lt"/>
                </a:rPr>
                <a:t>32W </a:t>
              </a:r>
              <a:endParaRPr lang="it-IT" sz="2000" b="1" dirty="0"/>
            </a:p>
          </p:txBody>
        </p:sp>
      </p:grpSp>
      <p:sp>
        <p:nvSpPr>
          <p:cNvPr id="47" name="CasellaDiTesto 46"/>
          <p:cNvSpPr txBox="1"/>
          <p:nvPr/>
        </p:nvSpPr>
        <p:spPr>
          <a:xfrm>
            <a:off x="699706" y="4774457"/>
            <a:ext cx="2238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 smtClean="0"/>
              <a:t>Gestational</a:t>
            </a:r>
            <a:r>
              <a:rPr lang="it-IT" sz="2000" dirty="0" smtClean="0"/>
              <a:t> </a:t>
            </a:r>
            <a:r>
              <a:rPr lang="it-IT" sz="2000" dirty="0" err="1" smtClean="0"/>
              <a:t>age</a:t>
            </a:r>
            <a:endParaRPr lang="it-IT" sz="2000" dirty="0" smtClean="0"/>
          </a:p>
          <a:p>
            <a:r>
              <a:rPr lang="it-IT" sz="2000" dirty="0" smtClean="0"/>
              <a:t>Birth </a:t>
            </a:r>
            <a:r>
              <a:rPr lang="it-IT" sz="2000" dirty="0" err="1" smtClean="0"/>
              <a:t>Weight</a:t>
            </a:r>
            <a:endParaRPr lang="it-IT" sz="2000" dirty="0" smtClean="0"/>
          </a:p>
          <a:p>
            <a:r>
              <a:rPr lang="it-IT" sz="2000" dirty="0" err="1" smtClean="0"/>
              <a:t>Lenght</a:t>
            </a:r>
            <a:r>
              <a:rPr lang="it-IT" sz="2000" dirty="0" smtClean="0"/>
              <a:t> </a:t>
            </a:r>
            <a:r>
              <a:rPr lang="it-IT" sz="2000" dirty="0" err="1" smtClean="0"/>
              <a:t>at</a:t>
            </a:r>
            <a:r>
              <a:rPr lang="it-IT" sz="2000" dirty="0" smtClean="0"/>
              <a:t> </a:t>
            </a:r>
            <a:r>
              <a:rPr lang="it-IT" sz="2000" dirty="0" err="1" smtClean="0"/>
              <a:t>birth</a:t>
            </a:r>
            <a:endParaRPr lang="it-IT" sz="2000" dirty="0" smtClean="0"/>
          </a:p>
        </p:txBody>
      </p:sp>
      <p:sp>
        <p:nvSpPr>
          <p:cNvPr id="55" name="Parentesi quadra chiusa 54"/>
          <p:cNvSpPr/>
          <p:nvPr/>
        </p:nvSpPr>
        <p:spPr>
          <a:xfrm rot="5400000">
            <a:off x="7054963" y="1681908"/>
            <a:ext cx="247517" cy="6550925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CasellaDiTesto 55"/>
          <p:cNvSpPr txBox="1"/>
          <p:nvPr/>
        </p:nvSpPr>
        <p:spPr>
          <a:xfrm>
            <a:off x="6716117" y="4770698"/>
            <a:ext cx="9252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Weight</a:t>
            </a:r>
            <a:endParaRPr lang="it-IT" sz="2000" dirty="0" smtClean="0"/>
          </a:p>
          <a:p>
            <a:pPr algn="ctr"/>
            <a:r>
              <a:rPr lang="it-IT" sz="2000" dirty="0" err="1" smtClean="0"/>
              <a:t>Lenght</a:t>
            </a:r>
            <a:endParaRPr lang="it-IT" sz="2000" dirty="0" smtClean="0"/>
          </a:p>
          <a:p>
            <a:pPr algn="ctr"/>
            <a:r>
              <a:rPr lang="it-IT" sz="2000" dirty="0" smtClean="0"/>
              <a:t>Blood</a:t>
            </a:r>
          </a:p>
          <a:p>
            <a:pPr algn="ctr"/>
            <a:r>
              <a:rPr lang="it-IT" sz="2000" dirty="0" smtClean="0"/>
              <a:t>Urine</a:t>
            </a:r>
          </a:p>
        </p:txBody>
      </p:sp>
    </p:spTree>
    <p:extLst>
      <p:ext uri="{BB962C8B-B14F-4D97-AF65-F5344CB8AC3E}">
        <p14:creationId xmlns:p14="http://schemas.microsoft.com/office/powerpoint/2010/main" val="213562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872" y="1070215"/>
            <a:ext cx="4132181" cy="3102314"/>
          </a:xfrm>
          <a:prstGeom prst="rect">
            <a:avLst/>
          </a:prstGeom>
        </p:spPr>
      </p:pic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1954-0783-409D-8D8D-DF344D48914B}" type="slidenum">
              <a:rPr lang="it-IT" smtClean="0"/>
              <a:t>6</a:t>
            </a:fld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232012" y="-2776"/>
            <a:ext cx="1195998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MATERIAL AND METHODS - Quantitative Colorimetric Urea Determination</a:t>
            </a:r>
          </a:p>
          <a:p>
            <a:pPr algn="ctr"/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0" y="-2776"/>
            <a:ext cx="446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+mj-lt"/>
              </a:rPr>
              <a:t>6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0" y="1182164"/>
            <a:ext cx="12180509" cy="3416320"/>
          </a:xfrm>
          <a:prstGeom prst="rect">
            <a:avLst/>
          </a:prstGeom>
        </p:spPr>
        <p:txBody>
          <a:bodyPr wrap="square" lIns="360000">
            <a:spAutoFit/>
          </a:bodyPr>
          <a:lstStyle/>
          <a:p>
            <a:pPr>
              <a:spcAft>
                <a:spcPts val="1200"/>
              </a:spcAft>
            </a:pPr>
            <a:endParaRPr lang="it-IT" sz="2200" b="1" dirty="0">
              <a:latin typeface="+mj-lt"/>
            </a:endParaRPr>
          </a:p>
          <a:p>
            <a:pPr>
              <a:spcAft>
                <a:spcPts val="1200"/>
              </a:spcAft>
            </a:pPr>
            <a:r>
              <a:rPr lang="it-IT" sz="2400" b="1" dirty="0" err="1" smtClean="0">
                <a:latin typeface="+mj-lt"/>
              </a:rPr>
              <a:t>Samples</a:t>
            </a:r>
            <a:r>
              <a:rPr lang="it-IT" sz="2400" b="1" dirty="0" smtClean="0">
                <a:latin typeface="+mj-lt"/>
              </a:rPr>
              <a:t> </a:t>
            </a:r>
            <a:r>
              <a:rPr lang="it-IT" sz="2400" b="1" dirty="0" err="1" smtClean="0">
                <a:latin typeface="+mj-lt"/>
              </a:rPr>
              <a:t>Type</a:t>
            </a:r>
            <a:r>
              <a:rPr lang="it-IT" sz="2400" dirty="0">
                <a:latin typeface="+mj-lt"/>
              </a:rPr>
              <a:t>	</a:t>
            </a:r>
            <a:r>
              <a:rPr lang="it-IT" sz="2400" dirty="0" smtClean="0">
                <a:latin typeface="+mj-lt"/>
              </a:rPr>
              <a:t>	Plasma</a:t>
            </a:r>
            <a:r>
              <a:rPr lang="it-IT" sz="2400" dirty="0">
                <a:latin typeface="+mj-lt"/>
              </a:rPr>
              <a:t>, </a:t>
            </a:r>
            <a:r>
              <a:rPr lang="it-IT" sz="2400" dirty="0" err="1" smtClean="0">
                <a:latin typeface="+mj-lt"/>
              </a:rPr>
              <a:t>serum</a:t>
            </a:r>
            <a:r>
              <a:rPr lang="it-IT" sz="2400" dirty="0" smtClean="0">
                <a:latin typeface="+mj-lt"/>
              </a:rPr>
              <a:t> or urine (5 µL)</a:t>
            </a:r>
          </a:p>
          <a:p>
            <a:pPr>
              <a:spcAft>
                <a:spcPts val="1200"/>
              </a:spcAft>
            </a:pPr>
            <a:r>
              <a:rPr lang="it-IT" sz="2400" b="1" dirty="0" err="1" smtClean="0">
                <a:latin typeface="+mj-lt"/>
              </a:rPr>
              <a:t>Reagent</a:t>
            </a:r>
            <a:r>
              <a:rPr lang="it-IT" sz="2400" b="1" dirty="0">
                <a:latin typeface="+mj-lt"/>
              </a:rPr>
              <a:t>		</a:t>
            </a:r>
            <a:r>
              <a:rPr lang="it-IT" sz="2400" dirty="0" err="1">
                <a:latin typeface="+mj-lt"/>
              </a:rPr>
              <a:t>Chromogenic</a:t>
            </a:r>
            <a:r>
              <a:rPr lang="it-IT" sz="2400" dirty="0">
                <a:latin typeface="+mj-lt"/>
              </a:rPr>
              <a:t> </a:t>
            </a:r>
            <a:r>
              <a:rPr lang="it-IT" sz="2400" dirty="0" err="1">
                <a:latin typeface="+mj-lt"/>
              </a:rPr>
              <a:t>reagent</a:t>
            </a:r>
            <a:r>
              <a:rPr lang="it-IT" sz="2400" dirty="0">
                <a:latin typeface="+mj-lt"/>
              </a:rPr>
              <a:t> (200 </a:t>
            </a:r>
            <a:r>
              <a:rPr lang="it-IT" sz="2400" dirty="0" smtClean="0">
                <a:latin typeface="+mj-lt"/>
              </a:rPr>
              <a:t>µL)</a:t>
            </a:r>
          </a:p>
          <a:p>
            <a:pPr>
              <a:spcAft>
                <a:spcPts val="1200"/>
              </a:spcAft>
            </a:pPr>
            <a:r>
              <a:rPr lang="it-IT" sz="2400" b="1" dirty="0" err="1" smtClean="0">
                <a:latin typeface="+mj-lt"/>
              </a:rPr>
              <a:t>Wave</a:t>
            </a:r>
            <a:r>
              <a:rPr lang="it-IT" sz="2400" b="1" dirty="0" smtClean="0">
                <a:latin typeface="+mj-lt"/>
              </a:rPr>
              <a:t> </a:t>
            </a:r>
            <a:r>
              <a:rPr lang="it-IT" sz="2400" b="1" dirty="0" err="1" smtClean="0">
                <a:latin typeface="+mj-lt"/>
              </a:rPr>
              <a:t>Lenght</a:t>
            </a:r>
            <a:r>
              <a:rPr lang="it-IT" sz="2400" dirty="0" smtClean="0">
                <a:latin typeface="+mj-lt"/>
              </a:rPr>
              <a:t>		λ= 520 nm</a:t>
            </a:r>
          </a:p>
          <a:p>
            <a:pPr>
              <a:spcAft>
                <a:spcPts val="1200"/>
              </a:spcAft>
            </a:pPr>
            <a:r>
              <a:rPr lang="it-IT" sz="2400" b="1" dirty="0" err="1" smtClean="0">
                <a:latin typeface="+mj-lt"/>
              </a:rPr>
              <a:t>Incubation</a:t>
            </a:r>
            <a:r>
              <a:rPr lang="it-IT" sz="2400" dirty="0"/>
              <a:t>		</a:t>
            </a:r>
            <a:r>
              <a:rPr lang="it-IT" sz="2400" dirty="0" smtClean="0">
                <a:latin typeface="+mj-lt"/>
              </a:rPr>
              <a:t>20 </a:t>
            </a:r>
            <a:r>
              <a:rPr lang="it-IT" sz="2400" dirty="0">
                <a:latin typeface="+mj-lt"/>
              </a:rPr>
              <a:t>minutes </a:t>
            </a:r>
            <a:r>
              <a:rPr lang="it-IT" sz="2400" dirty="0" err="1">
                <a:latin typeface="+mj-lt"/>
              </a:rPr>
              <a:t>at</a:t>
            </a:r>
            <a:r>
              <a:rPr lang="it-IT" sz="2400" dirty="0">
                <a:latin typeface="+mj-lt"/>
              </a:rPr>
              <a:t> room temperature </a:t>
            </a:r>
          </a:p>
          <a:p>
            <a:pPr>
              <a:spcAft>
                <a:spcPts val="1200"/>
              </a:spcAft>
            </a:pPr>
            <a:r>
              <a:rPr lang="it-IT" sz="2400" b="1" dirty="0" err="1" smtClean="0">
                <a:latin typeface="+mj-lt"/>
              </a:rPr>
              <a:t>Calculation</a:t>
            </a:r>
            <a:r>
              <a:rPr lang="it-IT" sz="2400" dirty="0">
                <a:latin typeface="+mj-lt"/>
              </a:rPr>
              <a:t/>
            </a:r>
            <a:br>
              <a:rPr lang="it-IT" sz="2400" dirty="0">
                <a:latin typeface="+mj-lt"/>
              </a:rPr>
            </a:br>
            <a:endParaRPr lang="it-IT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sellaDiTesto 25"/>
              <p:cNvSpPr txBox="1"/>
              <p:nvPr/>
            </p:nvSpPr>
            <p:spPr>
              <a:xfrm>
                <a:off x="2351959" y="3763765"/>
                <a:ext cx="6778393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Urea</m:t>
                          </m:r>
                          <m: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mg</m:t>
                          </m:r>
                          <m: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dL</m:t>
                          </m:r>
                        </m:e>
                      </m:d>
                      <m:r>
                        <a:rPr lang="it-IT" sz="240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OD</m:t>
                          </m:r>
                          <m:r>
                            <m:rPr>
                              <m:sty m:val="p"/>
                            </m:rPr>
                            <a:rPr lang="it-IT" sz="2400" b="0" i="0" baseline="-25000" smtClean="0">
                              <a:latin typeface="Cambria Math" panose="02040503050406030204" pitchFamily="18" charset="0"/>
                            </a:rPr>
                            <m:t>sample</m:t>
                          </m:r>
                          <m: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ODblank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it-IT" sz="2400" i="0">
                              <a:latin typeface="Cambria Math" panose="02040503050406030204" pitchFamily="18" charset="0"/>
                            </a:rPr>
                            <m:t>OD</m:t>
                          </m:r>
                          <m:r>
                            <m:rPr>
                              <m:sty m:val="p"/>
                            </m:rPr>
                            <a:rPr lang="it-IT" sz="2400" i="0" baseline="-25000"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it-IT" sz="2400" b="0" i="0" baseline="-25000" smtClean="0">
                              <a:latin typeface="Cambria Math" panose="02040503050406030204" pitchFamily="18" charset="0"/>
                            </a:rPr>
                            <m:t>td</m:t>
                          </m:r>
                          <m:r>
                            <a:rPr lang="it-IT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t-IT" sz="2400" i="0">
                              <a:latin typeface="Cambria Math" panose="02040503050406030204" pitchFamily="18" charset="0"/>
                            </a:rPr>
                            <m:t>ODblank</m:t>
                          </m:r>
                        </m:den>
                      </m:f>
                      <m:r>
                        <a:rPr lang="it-IT" sz="2400" b="0" i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it-IT" sz="2400" b="0" i="0" smtClean="0">
                          <a:latin typeface="Cambria Math" panose="02040503050406030204" pitchFamily="18" charset="0"/>
                        </a:rPr>
                        <m:t>∗[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latin typeface="Cambria Math" panose="02040503050406030204" pitchFamily="18" charset="0"/>
                        </a:rPr>
                        <m:t>Std</m:t>
                      </m:r>
                      <m:r>
                        <a:rPr lang="it-IT" sz="2400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it-IT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26" name="CasellaDiTes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959" y="3763765"/>
                <a:ext cx="6778393" cy="693844"/>
              </a:xfrm>
              <a:prstGeom prst="rect">
                <a:avLst/>
              </a:prstGeom>
              <a:blipFill rotWithShape="0">
                <a:blip r:embed="rId4"/>
                <a:stretch>
                  <a:fillRect b="-964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/>
              <p:cNvSpPr txBox="1"/>
              <p:nvPr/>
            </p:nvSpPr>
            <p:spPr>
              <a:xfrm>
                <a:off x="0" y="4854201"/>
                <a:ext cx="12192000" cy="1200329"/>
              </a:xfrm>
              <a:prstGeom prst="rect">
                <a:avLst/>
              </a:prstGeom>
              <a:noFill/>
            </p:spPr>
            <p:txBody>
              <a:bodyPr wrap="square" lIns="36000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400">
                        <a:latin typeface="Cambria Math" panose="02040503050406030204" pitchFamily="18" charset="0"/>
                      </a:rPr>
                      <m:t>ODsample</m:t>
                    </m:r>
                    <m:r>
                      <a:rPr lang="it-IT" sz="240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it-IT" sz="2400">
                        <a:latin typeface="Cambria Math" panose="02040503050406030204" pitchFamily="18" charset="0"/>
                      </a:rPr>
                      <m:t>ODblank</m:t>
                    </m:r>
                    <m:r>
                      <a:rPr lang="it-IT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4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400">
                        <a:latin typeface="Cambria Math" panose="02040503050406030204" pitchFamily="18" charset="0"/>
                      </a:rPr>
                      <m:t>ODstd</m:t>
                    </m:r>
                  </m:oMath>
                </a14:m>
                <a:r>
                  <a:rPr lang="it-IT" sz="2400" dirty="0">
                    <a:latin typeface="+mj-lt"/>
                  </a:rPr>
                  <a:t> : </a:t>
                </a:r>
                <a:r>
                  <a:rPr lang="it-IT" sz="2400" dirty="0" err="1">
                    <a:latin typeface="+mj-lt"/>
                  </a:rPr>
                  <a:t>optical</a:t>
                </a:r>
                <a:r>
                  <a:rPr lang="it-IT" sz="2400" dirty="0">
                    <a:latin typeface="+mj-lt"/>
                  </a:rPr>
                  <a:t> </a:t>
                </a:r>
                <a:r>
                  <a:rPr lang="it-IT" sz="2400" dirty="0" err="1">
                    <a:latin typeface="+mj-lt"/>
                  </a:rPr>
                  <a:t>density</a:t>
                </a:r>
                <a:r>
                  <a:rPr lang="it-IT" sz="2400" dirty="0">
                    <a:latin typeface="+mj-lt"/>
                  </a:rPr>
                  <a:t> of </a:t>
                </a:r>
                <a:r>
                  <a:rPr lang="it-IT" sz="2400" dirty="0" err="1">
                    <a:latin typeface="+mj-lt"/>
                  </a:rPr>
                  <a:t>samples</a:t>
                </a:r>
                <a:r>
                  <a:rPr lang="it-IT" sz="2400" dirty="0">
                    <a:latin typeface="+mj-lt"/>
                  </a:rPr>
                  <a:t>, </a:t>
                </a:r>
                <a:r>
                  <a:rPr lang="it-IT" sz="2400" dirty="0" err="1">
                    <a:latin typeface="+mj-lt"/>
                  </a:rPr>
                  <a:t>blank</a:t>
                </a:r>
                <a:r>
                  <a:rPr lang="it-IT" sz="2400" dirty="0">
                    <a:latin typeface="+mj-lt"/>
                  </a:rPr>
                  <a:t> and standard</a:t>
                </a:r>
              </a:p>
              <a:p>
                <a:r>
                  <a:rPr lang="it-IT" sz="2400" b="1" dirty="0">
                    <a:latin typeface="+mj-lt"/>
                  </a:rPr>
                  <a:t>n</a:t>
                </a:r>
                <a:r>
                  <a:rPr lang="it-IT" sz="2400" dirty="0">
                    <a:latin typeface="+mj-lt"/>
                  </a:rPr>
                  <a:t>: </a:t>
                </a:r>
                <a:r>
                  <a:rPr lang="it-IT" sz="2400" dirty="0" err="1">
                    <a:latin typeface="+mj-lt"/>
                  </a:rPr>
                  <a:t>diluition</a:t>
                </a:r>
                <a:r>
                  <a:rPr lang="it-IT" sz="2400" dirty="0">
                    <a:latin typeface="+mj-lt"/>
                  </a:rPr>
                  <a:t> </a:t>
                </a:r>
                <a:r>
                  <a:rPr lang="it-IT" sz="2400" dirty="0" err="1">
                    <a:latin typeface="+mj-lt"/>
                  </a:rPr>
                  <a:t>factor</a:t>
                </a:r>
                <a:endParaRPr lang="it-IT" sz="2400" dirty="0">
                  <a:latin typeface="+mj-lt"/>
                </a:endParaRPr>
              </a:p>
              <a:p>
                <a:r>
                  <a:rPr lang="it-IT" sz="2400" b="1" dirty="0">
                    <a:latin typeface="+mj-lt"/>
                  </a:rPr>
                  <a:t>[</a:t>
                </a:r>
                <a:r>
                  <a:rPr lang="it-IT" sz="2400" b="1" dirty="0" err="1">
                    <a:latin typeface="+mj-lt"/>
                  </a:rPr>
                  <a:t>Std</a:t>
                </a:r>
                <a:r>
                  <a:rPr lang="it-IT" sz="2400" b="1" dirty="0">
                    <a:latin typeface="+mj-lt"/>
                  </a:rPr>
                  <a:t>]</a:t>
                </a:r>
                <a:r>
                  <a:rPr lang="it-IT" sz="2400" dirty="0">
                    <a:latin typeface="+mj-lt"/>
                  </a:rPr>
                  <a:t>: 50 mg/</a:t>
                </a:r>
                <a:r>
                  <a:rPr lang="it-IT" sz="2400" dirty="0" err="1">
                    <a:latin typeface="+mj-lt"/>
                  </a:rPr>
                  <a:t>dL</a:t>
                </a:r>
                <a:r>
                  <a:rPr lang="it-IT" sz="2400" dirty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28" name="CasellaDiTes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54201"/>
                <a:ext cx="12192000" cy="1200329"/>
              </a:xfrm>
              <a:prstGeom prst="rect">
                <a:avLst/>
              </a:prstGeom>
              <a:blipFill rotWithShape="0">
                <a:blip r:embed="rId5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724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 di testo 2"/>
          <p:cNvSpPr txBox="1">
            <a:spLocks noChangeArrowheads="1"/>
          </p:cNvSpPr>
          <p:nvPr/>
        </p:nvSpPr>
        <p:spPr bwMode="auto">
          <a:xfrm>
            <a:off x="1786742" y="875558"/>
            <a:ext cx="7897968" cy="9715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1B587C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it-IT" altLang="it-IT" sz="2400" b="1" dirty="0" smtClean="0">
                <a:latin typeface="+mj-lt"/>
              </a:rPr>
              <a:t>163</a:t>
            </a:r>
            <a:r>
              <a:rPr lang="it-IT" altLang="it-IT" sz="2400" dirty="0" smtClean="0">
                <a:latin typeface="+mj-lt"/>
              </a:rPr>
              <a:t> </a:t>
            </a:r>
            <a:r>
              <a:rPr lang="it-IT" altLang="it-IT" sz="2400" dirty="0" err="1" smtClean="0">
                <a:latin typeface="+mj-lt"/>
              </a:rPr>
              <a:t>preterm</a:t>
            </a:r>
            <a:r>
              <a:rPr lang="it-IT" altLang="it-IT" sz="2400" dirty="0" smtClean="0">
                <a:latin typeface="+mj-lt"/>
              </a:rPr>
              <a:t> </a:t>
            </a:r>
            <a:r>
              <a:rPr lang="it-IT" altLang="it-IT" sz="2400" dirty="0" err="1" smtClean="0">
                <a:latin typeface="+mj-lt"/>
              </a:rPr>
              <a:t>infants</a:t>
            </a:r>
            <a:r>
              <a:rPr lang="it-IT" altLang="it-IT" sz="2400" dirty="0" smtClean="0">
                <a:latin typeface="+mj-lt"/>
              </a:rPr>
              <a:t> (24</a:t>
            </a:r>
            <a:r>
              <a:rPr lang="it-IT" altLang="it-IT" sz="2400" baseline="30000" dirty="0" smtClean="0">
                <a:latin typeface="+mj-lt"/>
              </a:rPr>
              <a:t>+0</a:t>
            </a:r>
            <a:r>
              <a:rPr lang="it-IT" altLang="it-IT" sz="2400" dirty="0" smtClean="0">
                <a:latin typeface="+mj-lt"/>
              </a:rPr>
              <a:t>-31</a:t>
            </a:r>
            <a:r>
              <a:rPr lang="it-IT" altLang="it-IT" sz="2400" baseline="30000" dirty="0" smtClean="0">
                <a:latin typeface="+mj-lt"/>
              </a:rPr>
              <a:t>+6 </a:t>
            </a:r>
            <a:r>
              <a:rPr lang="it-IT" altLang="it-IT" sz="2400" dirty="0">
                <a:latin typeface="+mj-lt"/>
              </a:rPr>
              <a:t>W </a:t>
            </a:r>
            <a:r>
              <a:rPr lang="it-IT" altLang="it-IT" sz="2400" dirty="0" smtClean="0">
                <a:latin typeface="+mj-lt"/>
              </a:rPr>
              <a:t>PMA)</a:t>
            </a:r>
          </a:p>
          <a:p>
            <a:pPr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it-IT" altLang="it-IT" sz="2400" dirty="0" err="1" smtClean="0">
                <a:latin typeface="+mj-lt"/>
              </a:rPr>
              <a:t>were</a:t>
            </a:r>
            <a:r>
              <a:rPr lang="it-IT" altLang="it-IT" sz="2400" dirty="0" smtClean="0">
                <a:latin typeface="+mj-lt"/>
              </a:rPr>
              <a:t> </a:t>
            </a:r>
            <a:r>
              <a:rPr lang="it-IT" altLang="it-IT" sz="2400" dirty="0" err="1" smtClean="0">
                <a:latin typeface="+mj-lt"/>
              </a:rPr>
              <a:t>admitted</a:t>
            </a:r>
            <a:r>
              <a:rPr lang="it-IT" altLang="it-IT" sz="2400" dirty="0" smtClean="0">
                <a:latin typeface="+mj-lt"/>
              </a:rPr>
              <a:t> </a:t>
            </a:r>
            <a:r>
              <a:rPr lang="it-IT" altLang="it-IT" sz="2400" dirty="0" err="1" smtClean="0">
                <a:latin typeface="+mj-lt"/>
              </a:rPr>
              <a:t>at</a:t>
            </a:r>
            <a:r>
              <a:rPr lang="it-IT" altLang="it-IT" sz="2400" dirty="0" smtClean="0">
                <a:latin typeface="+mj-lt"/>
              </a:rPr>
              <a:t> the NICU from March2017-May2019</a:t>
            </a:r>
            <a:endParaRPr lang="it-IT" altLang="it-IT" sz="2400" dirty="0">
              <a:latin typeface="+mj-lt"/>
            </a:endParaRPr>
          </a:p>
        </p:txBody>
      </p:sp>
      <p:cxnSp>
        <p:nvCxnSpPr>
          <p:cNvPr id="17" name="Connettore 1 16"/>
          <p:cNvCxnSpPr>
            <a:stCxn id="16" idx="2"/>
          </p:cNvCxnSpPr>
          <p:nvPr/>
        </p:nvCxnSpPr>
        <p:spPr>
          <a:xfrm>
            <a:off x="5735726" y="1847134"/>
            <a:ext cx="1" cy="646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5735727" y="2116157"/>
            <a:ext cx="271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8450351" y="1933439"/>
            <a:ext cx="3079797" cy="400110"/>
          </a:xfrm>
          <a:prstGeom prst="rect">
            <a:avLst/>
          </a:prstGeom>
          <a:solidFill>
            <a:srgbClr val="FC303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it-IT" sz="2000" dirty="0">
                <a:solidFill>
                  <a:schemeClr val="bg1"/>
                </a:solidFill>
                <a:latin typeface="+mj-lt"/>
                <a:cs typeface="Arial" charset="0"/>
              </a:rPr>
              <a:t>9</a:t>
            </a:r>
            <a:r>
              <a:rPr lang="it-IT" sz="2000" dirty="0" smtClean="0">
                <a:solidFill>
                  <a:schemeClr val="bg1"/>
                </a:solidFill>
                <a:latin typeface="+mj-lt"/>
                <a:cs typeface="Arial" charset="0"/>
              </a:rPr>
              <a:t>6 </a:t>
            </a:r>
            <a:r>
              <a:rPr lang="it-IT" sz="20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patiens</a:t>
            </a:r>
            <a:r>
              <a:rPr lang="it-IT" sz="2000" dirty="0" smtClean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were</a:t>
            </a:r>
            <a:r>
              <a:rPr lang="it-IT" sz="2000" dirty="0" smtClean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excluded</a:t>
            </a:r>
            <a:endParaRPr lang="it-IT" sz="20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cxnSp>
        <p:nvCxnSpPr>
          <p:cNvPr id="21" name="Connettore 1 20"/>
          <p:cNvCxnSpPr/>
          <p:nvPr/>
        </p:nvCxnSpPr>
        <p:spPr>
          <a:xfrm rot="5400000">
            <a:off x="5128508" y="3886297"/>
            <a:ext cx="1214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2449602" y="4493516"/>
            <a:ext cx="6929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rot="5400000">
            <a:off x="2163852" y="4779266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 rot="5400000">
            <a:off x="4348753" y="4779266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 rot="5400000">
            <a:off x="6839833" y="481816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 rot="5400000">
            <a:off x="9054395" y="481816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1957589" y="3695558"/>
            <a:ext cx="758565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2400" b="1" dirty="0" smtClean="0">
                <a:latin typeface="+mj-lt"/>
                <a:cs typeface="Arial" charset="0"/>
              </a:rPr>
              <a:t>RANDOMIZATION</a:t>
            </a:r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Arial" charset="0"/>
              </a:rPr>
              <a:t>: </a:t>
            </a:r>
            <a:r>
              <a:rPr lang="it-IT" sz="2400" dirty="0" smtClean="0">
                <a:latin typeface="+mj-lt"/>
                <a:cs typeface="Arial" charset="0"/>
              </a:rPr>
              <a:t>ENERGY INTAKE and PHYSICAL ACTIVITY</a:t>
            </a:r>
            <a:endParaRPr lang="it-IT" sz="2400" dirty="0">
              <a:latin typeface="+mj-lt"/>
              <a:cs typeface="Arial" charset="0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4498" y="-72542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RESULTS – Diagram Flow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98" y="-16559"/>
            <a:ext cx="321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sella di testo 2"/>
          <p:cNvSpPr txBox="1">
            <a:spLocks noChangeArrowheads="1"/>
          </p:cNvSpPr>
          <p:nvPr/>
        </p:nvSpPr>
        <p:spPr bwMode="auto">
          <a:xfrm>
            <a:off x="1786742" y="2423865"/>
            <a:ext cx="7897968" cy="9715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1B587C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ClrTx/>
              <a:buSzTx/>
              <a:buNone/>
            </a:pPr>
            <a:r>
              <a:rPr lang="en-US" altLang="it-IT" sz="24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+mj-lt"/>
              </a:rPr>
              <a:t>6</a:t>
            </a:r>
            <a:r>
              <a:rPr lang="en-US" altLang="it-IT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+mj-lt"/>
              </a:rPr>
              <a:t>6</a:t>
            </a:r>
            <a:r>
              <a:rPr lang="en-US" altLang="it-IT" sz="2400" dirty="0" smtClean="0">
                <a:latin typeface="+mj-lt"/>
              </a:rPr>
              <a:t> </a:t>
            </a:r>
            <a:r>
              <a:rPr lang="en-US" altLang="it-IT" sz="2400" dirty="0">
                <a:latin typeface="+mj-lt"/>
              </a:rPr>
              <a:t>preterm infants (24+0-31+6 W PMA)</a:t>
            </a:r>
          </a:p>
          <a:p>
            <a:pPr algn="ctr">
              <a:spcBef>
                <a:spcPct val="0"/>
              </a:spcBef>
              <a:spcAft>
                <a:spcPts val="1000"/>
              </a:spcAft>
              <a:buClrTx/>
              <a:buSzTx/>
              <a:buNone/>
            </a:pPr>
            <a:r>
              <a:rPr lang="en-US" altLang="it-IT" sz="2400" dirty="0">
                <a:latin typeface="+mj-lt"/>
              </a:rPr>
              <a:t>were available for the final evaluation</a:t>
            </a:r>
          </a:p>
        </p:txBody>
      </p:sp>
      <p:sp>
        <p:nvSpPr>
          <p:cNvPr id="31" name="CasellaDiTesto 38"/>
          <p:cNvSpPr txBox="1">
            <a:spLocks noChangeArrowheads="1"/>
          </p:cNvSpPr>
          <p:nvPr/>
        </p:nvSpPr>
        <p:spPr bwMode="auto">
          <a:xfrm>
            <a:off x="8481652" y="4890242"/>
            <a:ext cx="180000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1B587C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b="1" dirty="0">
                <a:solidFill>
                  <a:srgbClr val="C00000"/>
                </a:solidFill>
                <a:latin typeface="+mj-lt"/>
              </a:rPr>
              <a:t>Group </a:t>
            </a:r>
            <a:endParaRPr lang="it-IT" altLang="it-IT" sz="2400" b="1" dirty="0" smtClean="0">
              <a:solidFill>
                <a:srgbClr val="C00000"/>
              </a:solidFill>
              <a:latin typeface="+mj-lt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b="1" dirty="0" err="1" smtClean="0">
                <a:solidFill>
                  <a:srgbClr val="C00000"/>
                </a:solidFill>
                <a:latin typeface="+mj-lt"/>
              </a:rPr>
              <a:t>Energy</a:t>
            </a:r>
            <a:r>
              <a:rPr lang="it-IT" altLang="it-IT" sz="2400" b="1" baseline="-25000" dirty="0" err="1" smtClean="0">
                <a:solidFill>
                  <a:srgbClr val="C00000"/>
                </a:solidFill>
                <a:latin typeface="+mj-lt"/>
              </a:rPr>
              <a:t>Std</a:t>
            </a:r>
            <a:r>
              <a:rPr lang="it-IT" altLang="it-IT" sz="2400" b="1" baseline="-25000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PA</a:t>
            </a:r>
            <a:r>
              <a:rPr lang="it-IT" altLang="it-IT" sz="2400" baseline="30000" dirty="0">
                <a:solidFill>
                  <a:srgbClr val="C00000"/>
                </a:solidFill>
                <a:latin typeface="+mj-lt"/>
              </a:rPr>
              <a:t>-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dirty="0">
                <a:latin typeface="+mj-lt"/>
              </a:rPr>
              <a:t>(</a:t>
            </a:r>
            <a:r>
              <a:rPr lang="it-IT" altLang="it-IT" sz="2400" dirty="0" smtClean="0">
                <a:latin typeface="+mj-lt"/>
              </a:rPr>
              <a:t>n=18)</a:t>
            </a:r>
            <a:endParaRPr lang="it-IT" altLang="it-IT" sz="2400" dirty="0">
              <a:latin typeface="+mj-lt"/>
            </a:endParaRPr>
          </a:p>
        </p:txBody>
      </p:sp>
      <p:sp>
        <p:nvSpPr>
          <p:cNvPr id="28" name="CasellaDiTesto 35"/>
          <p:cNvSpPr txBox="1">
            <a:spLocks noChangeArrowheads="1"/>
          </p:cNvSpPr>
          <p:nvPr/>
        </p:nvSpPr>
        <p:spPr bwMode="auto">
          <a:xfrm>
            <a:off x="1544371" y="4873426"/>
            <a:ext cx="180000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1B587C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Group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Energy</a:t>
            </a:r>
            <a:r>
              <a:rPr lang="it-IT" altLang="it-IT" sz="2400" b="1" baseline="30000" dirty="0" smtClean="0">
                <a:solidFill>
                  <a:srgbClr val="C00000"/>
                </a:solidFill>
                <a:latin typeface="+mj-lt"/>
              </a:rPr>
              <a:t>+ </a:t>
            </a: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PA</a:t>
            </a:r>
            <a:r>
              <a:rPr lang="it-IT" altLang="it-IT" sz="2400" b="1" baseline="30000" dirty="0">
                <a:solidFill>
                  <a:srgbClr val="C00000"/>
                </a:solidFill>
                <a:latin typeface="+mj-lt"/>
              </a:rPr>
              <a:t>+</a:t>
            </a:r>
            <a:endParaRPr lang="it-IT" altLang="it-IT" sz="2400" b="1" baseline="30000" dirty="0" smtClean="0">
              <a:solidFill>
                <a:srgbClr val="C00000"/>
              </a:solidFill>
              <a:latin typeface="+mj-lt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dirty="0" smtClean="0">
                <a:latin typeface="+mj-lt"/>
              </a:rPr>
              <a:t>(n=16)</a:t>
            </a:r>
            <a:endParaRPr lang="it-IT" altLang="it-IT" sz="2400" dirty="0">
              <a:latin typeface="+mj-lt"/>
            </a:endParaRPr>
          </a:p>
        </p:txBody>
      </p:sp>
      <p:sp>
        <p:nvSpPr>
          <p:cNvPr id="29" name="CasellaDiTesto 36"/>
          <p:cNvSpPr txBox="1">
            <a:spLocks noChangeArrowheads="1"/>
          </p:cNvSpPr>
          <p:nvPr/>
        </p:nvSpPr>
        <p:spPr bwMode="auto">
          <a:xfrm>
            <a:off x="3740652" y="4873426"/>
            <a:ext cx="180000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1B587C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b="1" dirty="0">
                <a:solidFill>
                  <a:srgbClr val="C00000"/>
                </a:solidFill>
                <a:latin typeface="+mj-lt"/>
              </a:rPr>
              <a:t>Group </a:t>
            </a:r>
            <a:endParaRPr lang="it-IT" altLang="it-IT" sz="2400" b="1" dirty="0" smtClean="0">
              <a:solidFill>
                <a:srgbClr val="C00000"/>
              </a:solidFill>
              <a:latin typeface="+mj-lt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Energy</a:t>
            </a:r>
            <a:r>
              <a:rPr lang="it-IT" altLang="it-IT" sz="2400" b="1" baseline="30000" dirty="0" smtClean="0">
                <a:solidFill>
                  <a:srgbClr val="C00000"/>
                </a:solidFill>
                <a:latin typeface="+mj-lt"/>
              </a:rPr>
              <a:t>+ </a:t>
            </a: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PA</a:t>
            </a:r>
            <a:r>
              <a:rPr lang="it-IT" altLang="it-IT" sz="2400" b="1" baseline="30000" dirty="0" smtClean="0">
                <a:solidFill>
                  <a:srgbClr val="C00000"/>
                </a:solidFill>
                <a:latin typeface="+mj-lt"/>
              </a:rPr>
              <a:t>-</a:t>
            </a:r>
            <a:endParaRPr lang="it-IT" altLang="it-IT" sz="2400" b="1" baseline="30000" dirty="0">
              <a:solidFill>
                <a:srgbClr val="C00000"/>
              </a:solidFill>
              <a:latin typeface="+mj-lt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dirty="0">
                <a:latin typeface="+mj-lt"/>
              </a:rPr>
              <a:t>(</a:t>
            </a:r>
            <a:r>
              <a:rPr lang="it-IT" altLang="it-IT" sz="2400" dirty="0" smtClean="0">
                <a:latin typeface="+mj-lt"/>
              </a:rPr>
              <a:t>n=16)</a:t>
            </a:r>
            <a:endParaRPr lang="it-IT" altLang="it-IT" sz="2400" dirty="0">
              <a:latin typeface="+mj-lt"/>
            </a:endParaRPr>
          </a:p>
        </p:txBody>
      </p:sp>
      <p:sp>
        <p:nvSpPr>
          <p:cNvPr id="30" name="CasellaDiTesto 37"/>
          <p:cNvSpPr txBox="1">
            <a:spLocks noChangeArrowheads="1"/>
          </p:cNvSpPr>
          <p:nvPr/>
        </p:nvSpPr>
        <p:spPr bwMode="auto">
          <a:xfrm>
            <a:off x="6266283" y="4881541"/>
            <a:ext cx="180000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1B587C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4E8542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b="1" dirty="0">
                <a:solidFill>
                  <a:srgbClr val="C00000"/>
                </a:solidFill>
                <a:latin typeface="+mj-lt"/>
              </a:rPr>
              <a:t>Group </a:t>
            </a:r>
            <a:endParaRPr lang="it-IT" altLang="it-IT" sz="2400" b="1" dirty="0" smtClean="0">
              <a:solidFill>
                <a:srgbClr val="C00000"/>
              </a:solidFill>
              <a:latin typeface="+mj-lt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b="1" dirty="0" err="1" smtClean="0">
                <a:solidFill>
                  <a:srgbClr val="C00000"/>
                </a:solidFill>
                <a:latin typeface="+mj-lt"/>
              </a:rPr>
              <a:t>Energy</a:t>
            </a:r>
            <a:r>
              <a:rPr lang="it-IT" altLang="it-IT" sz="2400" b="1" baseline="-25000" dirty="0" err="1" smtClean="0">
                <a:solidFill>
                  <a:srgbClr val="C00000"/>
                </a:solidFill>
                <a:latin typeface="+mj-lt"/>
              </a:rPr>
              <a:t>Std</a:t>
            </a:r>
            <a:r>
              <a:rPr lang="it-IT" altLang="it-IT" sz="2400" b="1" baseline="-25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it-IT" altLang="it-IT" sz="2400" b="1" dirty="0" smtClean="0">
                <a:solidFill>
                  <a:srgbClr val="C00000"/>
                </a:solidFill>
                <a:latin typeface="+mj-lt"/>
              </a:rPr>
              <a:t>PA</a:t>
            </a:r>
            <a:r>
              <a:rPr lang="it-IT" altLang="it-IT" sz="2400" b="1" baseline="30000" dirty="0">
                <a:solidFill>
                  <a:srgbClr val="C00000"/>
                </a:solidFill>
                <a:latin typeface="+mj-lt"/>
              </a:rPr>
              <a:t>+</a:t>
            </a:r>
            <a:endParaRPr lang="it-IT" altLang="it-IT" sz="2400" b="1" baseline="30000" dirty="0" smtClean="0">
              <a:solidFill>
                <a:srgbClr val="C00000"/>
              </a:solidFill>
              <a:latin typeface="+mj-lt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400" dirty="0">
                <a:latin typeface="+mj-lt"/>
              </a:rPr>
              <a:t>(</a:t>
            </a:r>
            <a:r>
              <a:rPr lang="it-IT" altLang="it-IT" sz="2400" dirty="0" smtClean="0">
                <a:latin typeface="+mj-lt"/>
              </a:rPr>
              <a:t>n=16)</a:t>
            </a:r>
            <a:endParaRPr lang="it-IT" altLang="it-I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14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4498" y="-72542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RESULTS – Weight Gain from Birthweight </a:t>
            </a:r>
          </a:p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recovery to 36 W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98" y="-16559"/>
            <a:ext cx="955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498" y="552848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+mj-lt"/>
              </a:rPr>
              <a:t>Data are </a:t>
            </a:r>
            <a:r>
              <a:rPr lang="it-IT" dirty="0" err="1" smtClean="0">
                <a:latin typeface="+mj-lt"/>
              </a:rPr>
              <a:t>shown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as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mean</a:t>
            </a:r>
            <a:r>
              <a:rPr lang="it-IT" dirty="0" smtClean="0">
                <a:latin typeface="+mj-lt"/>
              </a:rPr>
              <a:t> ± SE.</a:t>
            </a:r>
          </a:p>
          <a:p>
            <a:r>
              <a:rPr lang="it-IT" dirty="0" err="1" smtClean="0">
                <a:latin typeface="+mj-lt"/>
              </a:rPr>
              <a:t>One</a:t>
            </a:r>
            <a:r>
              <a:rPr lang="it-IT" dirty="0" smtClean="0">
                <a:latin typeface="+mj-lt"/>
              </a:rPr>
              <a:t> Way ANOVA </a:t>
            </a:r>
            <a:r>
              <a:rPr lang="it-IT" dirty="0" err="1" smtClean="0">
                <a:latin typeface="+mj-lt"/>
              </a:rPr>
              <a:t>was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used</a:t>
            </a:r>
            <a:r>
              <a:rPr lang="it-IT" dirty="0" smtClean="0">
                <a:latin typeface="+mj-lt"/>
              </a:rPr>
              <a:t> for </a:t>
            </a:r>
            <a:r>
              <a:rPr lang="it-IT" dirty="0" err="1" smtClean="0">
                <a:latin typeface="+mj-lt"/>
              </a:rPr>
              <a:t>statistical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analysis</a:t>
            </a:r>
            <a:r>
              <a:rPr lang="it-IT" dirty="0" smtClean="0">
                <a:latin typeface="+mj-lt"/>
              </a:rPr>
              <a:t>. </a:t>
            </a:r>
            <a:endParaRPr lang="it-IT" dirty="0">
              <a:latin typeface="+mj-lt"/>
            </a:endParaRPr>
          </a:p>
        </p:txBody>
      </p:sp>
      <p:graphicFrame>
        <p:nvGraphicFramePr>
          <p:cNvPr id="25" name="Oggetto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587065"/>
              </p:ext>
            </p:extLst>
          </p:nvPr>
        </p:nvGraphicFramePr>
        <p:xfrm>
          <a:off x="657225" y="1005060"/>
          <a:ext cx="10877550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Prism 7" r:id="rId4" imgW="5293848" imgH="2205125" progId="Prism7.Document">
                  <p:embed/>
                </p:oleObj>
              </mc:Choice>
              <mc:Fallback>
                <p:oleObj name="Prism 7" r:id="rId4" imgW="5293848" imgH="2205125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7225" y="1005060"/>
                        <a:ext cx="10877550" cy="453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asellaDiTesto 25"/>
          <p:cNvSpPr txBox="1"/>
          <p:nvPr/>
        </p:nvSpPr>
        <p:spPr>
          <a:xfrm>
            <a:off x="8120024" y="4182803"/>
            <a:ext cx="151923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p=0.2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86262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4498" y="-72542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RESULTS – Blood and Urinary Urea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98" y="-16559"/>
            <a:ext cx="70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0" y="553172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+mj-lt"/>
              </a:rPr>
              <a:t>Data are </a:t>
            </a:r>
            <a:r>
              <a:rPr lang="it-IT" dirty="0" err="1" smtClean="0">
                <a:latin typeface="+mj-lt"/>
              </a:rPr>
              <a:t>shown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as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mean</a:t>
            </a:r>
            <a:r>
              <a:rPr lang="it-IT" dirty="0" smtClean="0">
                <a:latin typeface="+mj-lt"/>
              </a:rPr>
              <a:t> ± SE.</a:t>
            </a:r>
          </a:p>
          <a:p>
            <a:r>
              <a:rPr lang="it-IT" dirty="0" err="1" smtClean="0">
                <a:latin typeface="+mj-lt"/>
              </a:rPr>
              <a:t>One</a:t>
            </a:r>
            <a:r>
              <a:rPr lang="it-IT" dirty="0" smtClean="0">
                <a:latin typeface="+mj-lt"/>
              </a:rPr>
              <a:t> Way ANOVA </a:t>
            </a:r>
            <a:r>
              <a:rPr lang="it-IT" dirty="0" err="1" smtClean="0">
                <a:latin typeface="+mj-lt"/>
              </a:rPr>
              <a:t>was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used</a:t>
            </a:r>
            <a:r>
              <a:rPr lang="it-IT" dirty="0" smtClean="0">
                <a:latin typeface="+mj-lt"/>
              </a:rPr>
              <a:t> for </a:t>
            </a:r>
            <a:r>
              <a:rPr lang="it-IT" dirty="0" err="1" smtClean="0">
                <a:latin typeface="+mj-lt"/>
              </a:rPr>
              <a:t>statistical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analysis</a:t>
            </a:r>
            <a:r>
              <a:rPr lang="it-IT" dirty="0" smtClean="0">
                <a:latin typeface="+mj-lt"/>
              </a:rPr>
              <a:t>. </a:t>
            </a:r>
            <a:endParaRPr lang="it-IT" dirty="0">
              <a:latin typeface="+mj-lt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t="21936" r="33000"/>
          <a:stretch/>
        </p:blipFill>
        <p:spPr>
          <a:xfrm>
            <a:off x="5859452" y="1105468"/>
            <a:ext cx="6093064" cy="36720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220308" y="754358"/>
            <a:ext cx="151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C3030"/>
                </a:solidFill>
              </a:rPr>
              <a:t>0.005</a:t>
            </a:r>
            <a:endParaRPr lang="it-IT" sz="2400" b="1" dirty="0">
              <a:solidFill>
                <a:srgbClr val="FC3030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/>
          <a:srcRect l="68063" t="45474"/>
          <a:stretch/>
        </p:blipFill>
        <p:spPr>
          <a:xfrm>
            <a:off x="5818509" y="4823300"/>
            <a:ext cx="2391844" cy="211220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2"/>
          <a:srcRect l="68063" t="21936" b="55183"/>
          <a:stretch/>
        </p:blipFill>
        <p:spPr>
          <a:xfrm>
            <a:off x="3956253" y="4645370"/>
            <a:ext cx="2391844" cy="886354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278171" y="754358"/>
            <a:ext cx="151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C3030"/>
                </a:solidFill>
              </a:rPr>
              <a:t>0.010</a:t>
            </a:r>
            <a:endParaRPr lang="it-IT" sz="2400" b="1" dirty="0">
              <a:solidFill>
                <a:srgbClr val="FC303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745198" y="748288"/>
            <a:ext cx="151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C3030"/>
                </a:solidFill>
              </a:rPr>
              <a:t>0.012</a:t>
            </a:r>
            <a:endParaRPr lang="it-IT" sz="2400" b="1" dirty="0">
              <a:solidFill>
                <a:srgbClr val="FC3030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0275459" y="772867"/>
            <a:ext cx="151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0.056</a:t>
            </a:r>
            <a:endParaRPr lang="it-IT" sz="24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7302842" y="772867"/>
            <a:ext cx="151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0.022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769869" y="766797"/>
            <a:ext cx="151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0.078</a:t>
            </a:r>
            <a:endParaRPr lang="it-IT" sz="2400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3"/>
          <a:srcRect t="22271" r="34608"/>
          <a:stretch/>
        </p:blipFill>
        <p:spPr>
          <a:xfrm>
            <a:off x="74080" y="1098459"/>
            <a:ext cx="5821400" cy="36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8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4498" y="-72542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t-IT" sz="4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CONCLUSION</a:t>
            </a:r>
            <a:endParaRPr lang="it-IT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98" y="-16559"/>
            <a:ext cx="70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0" y="1481751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200" dirty="0" smtClean="0">
                <a:latin typeface="+mj-lt"/>
              </a:rPr>
              <a:t>The </a:t>
            </a:r>
            <a:r>
              <a:rPr lang="it-IT" sz="3200" dirty="0" err="1" smtClean="0">
                <a:latin typeface="+mj-lt"/>
              </a:rPr>
              <a:t>key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results</a:t>
            </a:r>
            <a:r>
              <a:rPr lang="it-IT" sz="3200" dirty="0" smtClean="0">
                <a:latin typeface="+mj-lt"/>
              </a:rPr>
              <a:t> are: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 err="1" smtClean="0">
                <a:latin typeface="+mj-lt"/>
              </a:rPr>
              <a:t>Infants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>
                <a:latin typeface="+mj-lt"/>
              </a:rPr>
              <a:t>that</a:t>
            </a:r>
            <a:r>
              <a:rPr lang="it-IT" sz="3200" dirty="0">
                <a:latin typeface="+mj-lt"/>
              </a:rPr>
              <a:t> </a:t>
            </a:r>
            <a:r>
              <a:rPr lang="en-US" sz="3200" dirty="0" smtClean="0">
                <a:latin typeface="+mj-lt"/>
              </a:rPr>
              <a:t>received </a:t>
            </a:r>
            <a:r>
              <a:rPr lang="en-US" sz="3200" dirty="0">
                <a:latin typeface="+mj-lt"/>
              </a:rPr>
              <a:t>high</a:t>
            </a:r>
            <a:r>
              <a:rPr lang="it-IT" sz="3200" dirty="0">
                <a:latin typeface="+mj-lt"/>
              </a:rPr>
              <a:t> AA </a:t>
            </a:r>
            <a:r>
              <a:rPr lang="it-IT" sz="3200" dirty="0" err="1">
                <a:latin typeface="+mj-lt"/>
              </a:rPr>
              <a:t>intakes</a:t>
            </a:r>
            <a:r>
              <a:rPr lang="it-IT" sz="3200" dirty="0">
                <a:latin typeface="+mj-lt"/>
              </a:rPr>
              <a:t> and </a:t>
            </a:r>
            <a:r>
              <a:rPr lang="it-IT" sz="3200" dirty="0" err="1">
                <a:latin typeface="+mj-lt"/>
              </a:rPr>
              <a:t>physical</a:t>
            </a:r>
            <a:r>
              <a:rPr lang="it-IT" sz="3200" dirty="0">
                <a:latin typeface="+mj-lt"/>
              </a:rPr>
              <a:t> </a:t>
            </a:r>
            <a:r>
              <a:rPr lang="it-IT" sz="3200" dirty="0" err="1">
                <a:latin typeface="+mj-lt"/>
              </a:rPr>
              <a:t>activity</a:t>
            </a:r>
            <a:r>
              <a:rPr lang="it-IT" sz="3200" dirty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had</a:t>
            </a:r>
            <a:r>
              <a:rPr lang="it-IT" sz="3200" dirty="0" smtClean="0">
                <a:latin typeface="+mj-lt"/>
              </a:rPr>
              <a:t> a </a:t>
            </a:r>
            <a:r>
              <a:rPr lang="it-IT" sz="3200" dirty="0" err="1" smtClean="0">
                <a:latin typeface="+mj-lt"/>
              </a:rPr>
              <a:t>higher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weight</a:t>
            </a:r>
            <a:r>
              <a:rPr lang="it-IT" sz="3200" dirty="0" smtClean="0">
                <a:latin typeface="+mj-lt"/>
              </a:rPr>
              <a:t> gain </a:t>
            </a:r>
            <a:r>
              <a:rPr lang="it-IT" sz="3200" dirty="0" err="1" smtClean="0">
                <a:latin typeface="+mj-lt"/>
              </a:rPr>
              <a:t>than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other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groups</a:t>
            </a:r>
            <a:endParaRPr lang="it-IT" sz="3200" dirty="0" smtClean="0">
              <a:latin typeface="+mj-lt"/>
            </a:endParaRP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+mj-lt"/>
              </a:rPr>
              <a:t>Blood urea was greater in infants who received high AA intakes without physical </a:t>
            </a:r>
            <a:r>
              <a:rPr lang="en-US" sz="3200" dirty="0">
                <a:latin typeface="+mj-lt"/>
              </a:rPr>
              <a:t>activity</a:t>
            </a:r>
            <a:r>
              <a:rPr lang="it-IT" sz="3200" dirty="0">
                <a:latin typeface="+mj-lt"/>
              </a:rPr>
              <a:t> </a:t>
            </a:r>
            <a:endParaRPr lang="it-IT" sz="32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124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7811</TotalTime>
  <Words>452</Words>
  <Application>Microsoft Office PowerPoint</Application>
  <PresentationFormat>Widescreen</PresentationFormat>
  <Paragraphs>103</Paragraphs>
  <Slides>10</Slides>
  <Notes>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Wingdings</vt:lpstr>
      <vt:lpstr>Tema di Office</vt:lpstr>
      <vt:lpstr>Prism 7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Università Politecnica delle Marche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AlessioCorreani</dc:creator>
  <cp:lastModifiedBy>Utente Windows</cp:lastModifiedBy>
  <cp:revision>163</cp:revision>
  <dcterms:created xsi:type="dcterms:W3CDTF">2019-06-25T13:51:37Z</dcterms:created>
  <dcterms:modified xsi:type="dcterms:W3CDTF">2019-07-10T20:55:58Z</dcterms:modified>
</cp:coreProperties>
</file>